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5"/>
    <p:sldMasterId id="214748369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5143500" cx="9144000"/>
  <p:notesSz cx="6858000" cy="9144000"/>
  <p:embeddedFontLst>
    <p:embeddedFont>
      <p:font typeface="Fjalla One"/>
      <p:regular r:id="rId25"/>
    </p:embeddedFont>
    <p:embeddedFont>
      <p:font typeface="Barlow Semi Condensed Medium"/>
      <p:regular r:id="rId26"/>
      <p:bold r:id="rId27"/>
      <p:italic r:id="rId28"/>
      <p:boldItalic r:id="rId29"/>
    </p:embeddedFont>
    <p:embeddedFont>
      <p:font typeface="Barlow Semi Condensed"/>
      <p:regular r:id="rId30"/>
      <p:bold r:id="rId31"/>
      <p:italic r:id="rId32"/>
      <p:boldItalic r:id="rId33"/>
    </p:embeddedFont>
    <p:embeddedFont>
      <p:font typeface="Barlow Semi Condensed SemiBol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D36153B-263D-45B8-BE86-A720BB15F08A}">
  <a:tblStyle styleId="{DD36153B-263D-45B8-BE86-A720BB15F0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BarlowSemiCondensedMedium-regular.fntdata"/><Relationship Id="rId25" Type="http://schemas.openxmlformats.org/officeDocument/2006/relationships/font" Target="fonts/FjallaOne-regular.fntdata"/><Relationship Id="rId28" Type="http://schemas.openxmlformats.org/officeDocument/2006/relationships/font" Target="fonts/BarlowSemiCondensedMedium-italic.fntdata"/><Relationship Id="rId27" Type="http://schemas.openxmlformats.org/officeDocument/2006/relationships/font" Target="fonts/BarlowSemiCondensedMedium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BarlowSemiCondensedMedium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BarlowSemiCondensed-bold.fntdata"/><Relationship Id="rId30" Type="http://schemas.openxmlformats.org/officeDocument/2006/relationships/font" Target="fonts/BarlowSemiCondensed-regular.fntdata"/><Relationship Id="rId11" Type="http://schemas.openxmlformats.org/officeDocument/2006/relationships/slide" Target="slides/slide4.xml"/><Relationship Id="rId33" Type="http://schemas.openxmlformats.org/officeDocument/2006/relationships/font" Target="fonts/BarlowSemiCondensed-boldItalic.fntdata"/><Relationship Id="rId10" Type="http://schemas.openxmlformats.org/officeDocument/2006/relationships/slide" Target="slides/slide3.xml"/><Relationship Id="rId32" Type="http://schemas.openxmlformats.org/officeDocument/2006/relationships/font" Target="fonts/BarlowSemiCondensed-italic.fntdata"/><Relationship Id="rId13" Type="http://schemas.openxmlformats.org/officeDocument/2006/relationships/slide" Target="slides/slide6.xml"/><Relationship Id="rId35" Type="http://schemas.openxmlformats.org/officeDocument/2006/relationships/font" Target="fonts/BarlowSemiCondensedSemiBold-bold.fntdata"/><Relationship Id="rId12" Type="http://schemas.openxmlformats.org/officeDocument/2006/relationships/slide" Target="slides/slide5.xml"/><Relationship Id="rId34" Type="http://schemas.openxmlformats.org/officeDocument/2006/relationships/font" Target="fonts/BarlowSemiCondensedSemiBold-regular.fntdata"/><Relationship Id="rId15" Type="http://schemas.openxmlformats.org/officeDocument/2006/relationships/slide" Target="slides/slide8.xml"/><Relationship Id="rId37" Type="http://schemas.openxmlformats.org/officeDocument/2006/relationships/font" Target="fonts/BarlowSemiCondensedSemiBold-boldItalic.fntdata"/><Relationship Id="rId14" Type="http://schemas.openxmlformats.org/officeDocument/2006/relationships/slide" Target="slides/slide7.xml"/><Relationship Id="rId36" Type="http://schemas.openxmlformats.org/officeDocument/2006/relationships/font" Target="fonts/BarlowSemiCondensedSemiBold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271aa78f408_0_3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271aa78f408_0_3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27376024db8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27376024db8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27376024db8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27376024db8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27376024db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27376024db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27376024db8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27376024db8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27376024db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27376024db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27376024db8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27376024db8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27376024db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27376024db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27376024db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27376024db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2de4062b703_0_1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2de4062b703_0_1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challenge -&gt; </a:t>
            </a:r>
            <a:r>
              <a:rPr lang="zh-TW"/>
              <a:t>物理上的攻擊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27376024db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27376024db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27376024db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27376024db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27376024db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27376024db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27376024db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27376024db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27376024db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27376024db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27376024db8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27376024db8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7376024db8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27376024db8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53" name="Google Shape;53;p13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13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13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" name="Google Shape;56;p13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57" name="Google Shape;57;p1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13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64" name="Google Shape;64;p1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13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13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75" name="Google Shape;75;p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1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9" name="Google Shape;79;p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" name="Google Shape;82;p13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83" name="Google Shape;83;p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" name="Google Shape;88;p14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4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4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1" name="Google Shape;91;p14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92" name="Google Shape;92;p1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14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97" name="Google Shape;97;p1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04" name="Google Shape;104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7" name="Google Shape;107;p14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8" name="Google Shape;108;p14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09" name="Google Shape;109;p1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4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16" name="Google Shape;116;p1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14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21" name="Google Shape;121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29" name="Google Shape;129;p16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6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6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2" name="Google Shape;132;p16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33" name="Google Shape;133;p1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Google Shape;139;p16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140" name="Google Shape;140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6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" name="Google Shape;150;p16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151" name="Google Shape;1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55" name="Google Shape;155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16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159" name="Google Shape;159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164" name="Google Shape;164;p17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7" name="Google Shape;167;p17"/>
          <p:cNvSpPr txBox="1"/>
          <p:nvPr>
            <p:ph hasCustomPrompt="1"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8" name="Google Shape;168;p17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69" name="Google Shape;169;p17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70" name="Google Shape;170;p17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71" name="Google Shape;171;p17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72" name="Google Shape;172;p1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7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79" name="Google Shape;179;p1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" name="Google Shape;183;p17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84" name="Google Shape;184;p1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88" name="Google Shape;188;p17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9" name="Google Shape;189;p17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90" name="Google Shape;190;p1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" name="Google Shape;196;p17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97" name="Google Shape;197;p1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" name="Google Shape;201;p17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02" name="Google Shape;202;p1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" name="Google Shape;206;p17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07" name="Google Shape;207;p1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17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11" name="Google Shape;211;p1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7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15" name="Google Shape;215;p1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" name="Google Shape;218;p17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19" name="Google Shape;219;p1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22" name="Google Shape;222;p17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" name="Google Shape;223;p17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4" name="Google Shape;224;p17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230" name="Google Shape;230;p18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231" name="Google Shape;231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18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35" name="Google Shape;235;p18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36" name="Google Shape;236;p18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37" name="Google Shape;237;p18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38" name="Google Shape;238;p1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" name="Google Shape;244;p18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45" name="Google Shape;245;p1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8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0" name="Google Shape;250;p1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54" name="Google Shape;254;p18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55" name="Google Shape;255;p18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56" name="Google Shape;256;p1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" name="Google Shape;262;p18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63" name="Google Shape;263;p1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7" name="Google Shape;267;p18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68" name="Google Shape;268;p1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2" name="Google Shape;272;p18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73" name="Google Shape;273;p1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p18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77" name="Google Shape;277;p1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" name="Google Shape;280;p18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81" name="Google Shape;281;p1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Google Shape;284;p18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85" name="Google Shape;285;p1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88" name="Google Shape;288;p18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18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0" name="Google Shape;290;p18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 txBox="1"/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" name="Google Shape;296;p19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97" name="Google Shape;297;p19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98" name="Google Shape;298;p19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9" name="Google Shape;299;p19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0" name="Google Shape;300;p19"/>
          <p:cNvSpPr txBox="1"/>
          <p:nvPr>
            <p:ph hasCustomPrompt="1"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" name="Google Shape;301;p19"/>
          <p:cNvSpPr txBox="1"/>
          <p:nvPr>
            <p:ph hasCustomPrompt="1"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02" name="Google Shape;302;p1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03" name="Google Shape;303;p1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04" name="Google Shape;304;p1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05" name="Google Shape;305;p1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" name="Google Shape;311;p1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12" name="Google Shape;312;p1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" name="Google Shape;316;p1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317" name="Google Shape;317;p1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21" name="Google Shape;321;p1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22" name="Google Shape;322;p1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323" name="Google Shape;323;p1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9" name="Google Shape;329;p1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330" name="Google Shape;330;p1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4" name="Google Shape;334;p1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335" name="Google Shape;335;p1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9" name="Google Shape;339;p1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340" name="Google Shape;340;p1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3" name="Google Shape;343;p1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344" name="Google Shape;344;p1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" name="Google Shape;347;p1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48" name="Google Shape;348;p1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1" name="Google Shape;351;p1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52" name="Google Shape;352;p1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55" name="Google Shape;355;p1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" name="Google Shape;356;p1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7" name="Google Shape;357;p1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63" name="Google Shape;363;p20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64" name="Google Shape;364;p20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65" name="Google Shape;365;p20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66" name="Google Shape;366;p2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2" name="Google Shape;372;p20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73" name="Google Shape;373;p2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7" name="Google Shape;377;p20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378" name="Google Shape;378;p2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82" name="Google Shape;382;p20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83" name="Google Shape;383;p20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384" name="Google Shape;384;p2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0" name="Google Shape;390;p20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391" name="Google Shape;391;p2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" name="Google Shape;395;p20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396" name="Google Shape;396;p2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" name="Google Shape;400;p20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2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" name="Google Shape;404;p20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405" name="Google Shape;405;p2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8" name="Google Shape;408;p20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409" name="Google Shape;409;p2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2" name="Google Shape;412;p20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413" name="Google Shape;413;p2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16" name="Google Shape;416;p20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20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8" name="Google Shape;418;p20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1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24" name="Google Shape;424;p21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425" name="Google Shape;425;p21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21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21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8" name="Google Shape;428;p21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29" name="Google Shape;429;p2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21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36" name="Google Shape;436;p2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1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1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1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1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1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1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" name="Google Shape;446;p21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47" name="Google Shape;447;p2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21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51" name="Google Shape;451;p2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21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55" name="Google Shape;455;p2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58" name="Google Shape;458;p21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21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0" name="Google Shape;460;p21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61" name="Google Shape;461;p2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21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68" name="Google Shape;468;p2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21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73" name="Google Shape;473;p2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21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78" name="Google Shape;478;p2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21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82" name="Google Shape;482;p2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22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487" name="Google Shape;487;p22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9" name="Google Shape;489;p22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490" name="Google Shape;490;p22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491" name="Google Shape;491;p22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22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22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4" name="Google Shape;494;p22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95" name="Google Shape;495;p22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496" name="Google Shape;496;p2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2" name="Google Shape;502;p22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503" name="Google Shape;503;p2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7" name="Google Shape;507;p22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508" name="Google Shape;508;p2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2" name="Google Shape;512;p22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513" name="Google Shape;513;p22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2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2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2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2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2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9" name="Google Shape;519;p22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520" name="Google Shape;520;p2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23" name="Google Shape;523;p22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22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22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26" name="Google Shape;526;p22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527" name="Google Shape;527;p2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3" name="Google Shape;533;p22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534" name="Google Shape;534;p2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8" name="Google Shape;538;p22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539" name="Google Shape;539;p2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3" name="Google Shape;543;p22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9" name="Google Shape;549;p22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550" name="Google Shape;550;p2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3" name="Google Shape;553;p22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554" name="Google Shape;554;p2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3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9" name="Google Shape;559;p23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560" name="Google Shape;560;p23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23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23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3" name="Google Shape;563;p23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564" name="Google Shape;564;p2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23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571" name="Google Shape;571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Google Shape;575;p23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3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3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3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3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3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1" name="Google Shape;581;p23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582" name="Google Shape;582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Google Shape;585;p23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586" name="Google Shape;58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23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590" name="Google Shape;59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93" name="Google Shape;593;p23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23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5" name="Google Shape;595;p23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596" name="Google Shape;596;p2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23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603" name="Google Shape;603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23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608" name="Google Shape;608;p2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23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613" name="Google Shape;613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p23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617" name="Google Shape;617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4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622" name="Google Shape;622;p24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23" name="Google Shape;623;p24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24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5" name="Google Shape;625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626" name="Google Shape;626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24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631" name="Google Shape;631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37" name="Google Shape;637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9" name="Google Shape;639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640" name="Google Shape;640;p2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" name="Google Shape;646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647" name="Google Shape;647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" name="Google Shape;651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652" name="Google Shape;652;p2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" name="Google Shape;656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657" name="Google Shape;657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" name="Google Shape;660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661" name="Google Shape;661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25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666" name="Google Shape;666;p25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9" name="Google Shape;669;p25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670" name="Google Shape;670;p25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25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25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25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4" name="Google Shape;674;p25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675" name="Google Shape;675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1" name="Google Shape;681;p25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682" name="Google Shape;682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" name="Google Shape;686;p25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687" name="Google Shape;687;p2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25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692" name="Google Shape;692;p2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Google Shape;698;p25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699" name="Google Shape;699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02" name="Google Shape;702;p25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25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25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5" name="Google Shape;705;p25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706" name="Google Shape;706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2" name="Google Shape;712;p25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713" name="Google Shape;713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25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718" name="Google Shape;718;p2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2" name="Google Shape;722;p25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5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5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25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25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5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8" name="Google Shape;728;p25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729" name="Google Shape;729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" name="Google Shape;732;p25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733" name="Google Shape;733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25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737" name="Google Shape;737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0" name="Google Shape;740;p25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7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4" name="Google Shape;744;p27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45" name="Google Shape;745;p27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46" name="Google Shape;746;p27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47" name="Google Shape;747;p27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48" name="Google Shape;748;p27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49" name="Google Shape;749;p27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50" name="Google Shape;750;p27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1" name="Google Shape;751;p27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52" name="Google Shape;752;p27"/>
          <p:cNvSpPr txBox="1"/>
          <p:nvPr>
            <p:ph hasCustomPrompt="1"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3" name="Google Shape;753;p27"/>
          <p:cNvSpPr txBox="1"/>
          <p:nvPr>
            <p:ph hasCustomPrompt="1"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4" name="Google Shape;754;p27"/>
          <p:cNvSpPr txBox="1"/>
          <p:nvPr>
            <p:ph hasCustomPrompt="1"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5" name="Google Shape;755;p27"/>
          <p:cNvSpPr txBox="1"/>
          <p:nvPr>
            <p:ph hasCustomPrompt="1"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8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8" name="Google Shape;758;p28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9" name="Google Shape;759;p28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0" name="Google Shape;760;p28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1" name="Google Shape;761;p28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2" name="Google Shape;762;p28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3" name="Google Shape;763;p28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764" name="Google Shape;764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765" name="Google Shape;765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6" name="Google Shape;766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67" name="Google Shape;767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768" name="Google Shape;768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2" name="Google Shape;772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773" name="Google Shape;773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7" name="Google Shape;777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778" name="Google Shape;778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9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6" name="Google Shape;786;p29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7" name="Google Shape;787;p29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88" name="Google Shape;788;p29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9" name="Google Shape;789;p29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90" name="Google Shape;790;p29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91" name="Google Shape;791;p29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92" name="Google Shape;792;p29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93" name="Google Shape;793;p29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794" name="Google Shape;794;p29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5" name="Google Shape;795;p29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29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97" name="Google Shape;797;p29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798" name="Google Shape;798;p2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29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03" name="Google Shape;803;p2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" name="Google Shape;809;p29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10" name="Google Shape;810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13" name="Google Shape;813;p29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14" name="Google Shape;814;p29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15" name="Google Shape;815;p2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p29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22" name="Google Shape;822;p2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" name="Google Shape;826;p29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27" name="Google Shape;827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1" name="Google Shape;831;p30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2" name="Google Shape;832;p30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3" name="Google Shape;833;p30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34" name="Google Shape;834;p3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835" name="Google Shape;835;p3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" name="Google Shape;839;p30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840" name="Google Shape;840;p3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46" name="Google Shape;846;p3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7" name="Google Shape;847;p3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48" name="Google Shape;848;p3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849" name="Google Shape;849;p3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" name="Google Shape;855;p3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856" name="Google Shape;856;p3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3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861" name="Google Shape;861;p3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" name="Google Shape;865;p3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66" name="Google Shape;866;p3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" name="Google Shape;869;p3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870" name="Google Shape;870;p3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3" name="Google Shape;873;p30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74" name="Google Shape;874;p30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75" name="Google Shape;875;p30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76" name="Google Shape;876;p30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7" name="Google Shape;877;p30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78" name="Google Shape;878;p30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31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31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82" name="Google Shape;882;p31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83" name="Google Shape;883;p31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84" name="Google Shape;884;p31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85" name="Google Shape;885;p31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86" name="Google Shape;886;p31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87" name="Google Shape;887;p31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88" name="Google Shape;888;p31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89" name="Google Shape;889;p31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90" name="Google Shape;890;p31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91" name="Google Shape;891;p31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92" name="Google Shape;892;p31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893" name="Google Shape;893;p31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31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31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31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97" name="Google Shape;897;p31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898" name="Google Shape;898;p3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" name="Google Shape;904;p31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905" name="Google Shape;905;p3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" name="Google Shape;909;p31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910" name="Google Shape;910;p3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" name="Google Shape;914;p31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915" name="Google Shape;915;p3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" name="Google Shape;921;p31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922" name="Google Shape;922;p3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25" name="Google Shape;925;p31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6" name="Google Shape;926;p31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7" name="Google Shape;927;p31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28" name="Google Shape;928;p31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929" name="Google Shape;929;p3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31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936" name="Google Shape;936;p3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31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941" name="Google Shape;941;p3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5" name="Google Shape;945;p31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31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31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31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31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31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1" name="Google Shape;951;p31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952" name="Google Shape;952;p3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" name="Google Shape;955;p31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956" name="Google Shape;956;p3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32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32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962" name="Google Shape;962;p32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p32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Google Shape;964;p32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65" name="Google Shape;965;p32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966" name="Google Shape;966;p3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" name="Google Shape;970;p32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971" name="Google Shape;971;p3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Google Shape;977;p32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978" name="Google Shape;978;p3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81" name="Google Shape;981;p32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82" name="Google Shape;982;p32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983" name="Google Shape;983;p3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" name="Google Shape;989;p32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990" name="Google Shape;990;p3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" name="Google Shape;994;p32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995" name="Google Shape;995;p3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98" name="Google Shape;998;p32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p32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" name="Google Shape;1000;p32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1" name="Google Shape;1001;p32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02" name="Google Shape;1002;p32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1003" name="Google Shape;1003;p3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" name="Google Shape;1009;p32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1010" name="Google Shape;1010;p3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" name="Google Shape;1014;p32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1015" name="Google Shape;1015;p3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" name="Google Shape;1019;p32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1020" name="Google Shape;1020;p3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6" name="Google Shape;1026;p32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1027" name="Google Shape;1027;p3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3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1032" name="Google Shape;1032;p33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33" name="Google Shape;1033;p33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zh-TW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zh-TW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zh-TW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zh-TW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zh-TW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zh-TW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034" name="Google Shape;1034;p33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p33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p33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p33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38" name="Google Shape;1038;p33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039" name="Google Shape;1039;p3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5" name="Google Shape;1045;p33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46" name="Google Shape;1046;p3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" name="Google Shape;1050;p33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51" name="Google Shape;1051;p3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" name="Google Shape;1055;p33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56" name="Google Shape;1056;p3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2" name="Google Shape;1062;p33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63" name="Google Shape;1063;p3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66" name="Google Shape;1066;p33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7" name="Google Shape;1067;p33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8" name="Google Shape;1068;p33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69" name="Google Shape;1069;p33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70" name="Google Shape;1070;p3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6" name="Google Shape;1076;p33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77" name="Google Shape;1077;p3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1" name="Google Shape;1081;p33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82" name="Google Shape;1082;p3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6" name="Google Shape;1086;p33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33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33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33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33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33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2" name="Google Shape;1092;p33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93" name="Google Shape;1093;p3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33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97" name="Google Shape;1097;p3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0" name="Google Shape;1100;p33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101" name="Google Shape;1101;p3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34"/>
          <p:cNvSpPr txBox="1"/>
          <p:nvPr>
            <p:ph hasCustomPrompt="1"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6" name="Google Shape;1106;p34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07" name="Google Shape;1107;p34"/>
          <p:cNvSpPr txBox="1"/>
          <p:nvPr>
            <p:ph hasCustomPrompt="1"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8" name="Google Shape;1108;p34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09" name="Google Shape;1109;p34"/>
          <p:cNvSpPr txBox="1"/>
          <p:nvPr>
            <p:ph hasCustomPrompt="1"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0" name="Google Shape;1110;p34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111" name="Google Shape;1111;p34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p34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34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p34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15" name="Google Shape;1115;p34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116" name="Google Shape;1116;p3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4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123" name="Google Shape;1123;p3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7" name="Google Shape;1127;p34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128" name="Google Shape;1128;p3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Google Shape;1132;p34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133" name="Google Shape;1133;p3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9" name="Google Shape;1139;p34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140" name="Google Shape;1140;p3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43" name="Google Shape;1143;p34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4" name="Google Shape;1144;p34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5" name="Google Shape;1145;p34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46" name="Google Shape;1146;p34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147" name="Google Shape;1147;p3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3" name="Google Shape;1153;p34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154" name="Google Shape;1154;p3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8" name="Google Shape;1158;p34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159" name="Google Shape;1159;p3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3" name="Google Shape;1163;p34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34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34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34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34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34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9" name="Google Shape;1169;p34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170" name="Google Shape;1170;p3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3" name="Google Shape;1173;p34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174" name="Google Shape;1174;p3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7" name="Google Shape;1177;p34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178" name="Google Shape;1178;p3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35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83" name="Google Shape;1183;p35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184" name="Google Shape;1184;p35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5" name="Google Shape;1185;p35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86" name="Google Shape;1186;p35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187" name="Google Shape;1187;p3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3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3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3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1" name="Google Shape;1191;p35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192" name="Google Shape;1192;p3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3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3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6" name="Google Shape;1196;p35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197" name="Google Shape;1197;p3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3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3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03" name="Google Shape;1203;p35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204" name="Google Shape;1204;p35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205" name="Google Shape;1205;p35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206" name="Google Shape;1206;p35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207" name="Google Shape;1207;p35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208" name="Google Shape;1208;p35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0" name="Google Shape;1210;p3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1" name="Google Shape;1211;p36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12" name="Google Shape;1212;p36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13" name="Google Shape;1213;p3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214" name="Google Shape;1214;p3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3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219" name="Google Shape;1219;p3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25" name="Google Shape;1225;p3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6" name="Google Shape;1226;p3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27" name="Google Shape;1227;p3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28" name="Google Shape;1228;p3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4" name="Google Shape;1234;p3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35" name="Google Shape;1235;p3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9" name="Google Shape;1239;p3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40" name="Google Shape;1240;p3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3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45" name="Google Shape;1245;p3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Google Shape;1248;p3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49" name="Google Shape;1249;p3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36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253" name="Google Shape;1253;p36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254" name="Google Shape;1254;p36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255" name="Google Shape;1255;p36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256" name="Google Shape;1256;p36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257" name="Google Shape;1257;p36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37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0" name="Google Shape;1260;p37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261" name="Google Shape;1261;p37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37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63" name="Google Shape;1263;p37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264" name="Google Shape;1264;p3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8" name="Google Shape;1268;p37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269" name="Google Shape;1269;p3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75" name="Google Shape;1275;p37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6" name="Google Shape;1276;p37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77" name="Google Shape;1277;p37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78" name="Google Shape;1278;p3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4" name="Google Shape;1284;p37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85" name="Google Shape;1285;p3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9" name="Google Shape;1289;p37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90" name="Google Shape;1290;p3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4" name="Google Shape;1294;p3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95" name="Google Shape;1295;p3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8" name="Google Shape;1298;p37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99" name="Google Shape;1299;p3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38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4" name="Google Shape;1304;p38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p38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06" name="Google Shape;1306;p38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307" name="Google Shape;1307;p3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1" name="Google Shape;1311;p38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312" name="Google Shape;1312;p3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18" name="Google Shape;1318;p38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9" name="Google Shape;1319;p38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20" name="Google Shape;1320;p38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321" name="Google Shape;1321;p3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7" name="Google Shape;1327;p38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328" name="Google Shape;1328;p3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2" name="Google Shape;1332;p38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333" name="Google Shape;1333;p3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7" name="Google Shape;1337;p38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338" name="Google Shape;1338;p3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1" name="Google Shape;1341;p38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342" name="Google Shape;1342;p3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39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1347" name="Google Shape;1347;p3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8" name="Google Shape;1348;p39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9" name="Google Shape;1349;p3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50" name="Google Shape;1350;p3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351" name="Google Shape;1351;p3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7" name="Google Shape;1357;p3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358" name="Google Shape;1358;p3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2" name="Google Shape;1362;p39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39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39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39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39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39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8" name="Google Shape;1368;p3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369" name="Google Shape;1369;p3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2" name="Google Shape;1372;p3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373" name="Google Shape;1373;p3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6" name="Google Shape;1376;p3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377" name="Google Shape;1377;p3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80" name="Google Shape;1380;p3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39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82" name="Google Shape;1382;p3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383" name="Google Shape;1383;p3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9" name="Google Shape;1389;p3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390" name="Google Shape;1390;p3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4" name="Google Shape;1394;p3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395" name="Google Shape;1395;p3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9" name="Google Shape;1399;p3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400" name="Google Shape;1400;p3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3" name="Google Shape;1403;p3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404" name="Google Shape;1404;p3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40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09" name="Google Shape;1409;p40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0" name="Google Shape;1410;p40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1" name="Google Shape;1411;p40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12" name="Google Shape;1412;p40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413" name="Google Shape;1413;p4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7" name="Google Shape;1417;p40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418" name="Google Shape;1418;p4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4" name="Google Shape;1424;p40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425" name="Google Shape;1425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28" name="Google Shape;1428;p40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29" name="Google Shape;1429;p40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430" name="Google Shape;1430;p4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6" name="Google Shape;1436;p40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437" name="Google Shape;1437;p4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1" name="Google Shape;1441;p40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442" name="Google Shape;144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6" name="Google Shape;1446;p4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7" name="Google Shape;1447;p41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8" name="Google Shape;1448;p4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9" name="Google Shape;1449;p4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50" name="Google Shape;1450;p41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451" name="Google Shape;1451;p4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7" name="Google Shape;1457;p41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458" name="Google Shape;1458;p4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2" name="Google Shape;1462;p41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463" name="Google Shape;1463;p4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7" name="Google Shape;1467;p4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468" name="Google Shape;1468;p4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41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475" name="Google Shape;1475;p4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78" name="Google Shape;1478;p41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9" name="Google Shape;1479;p4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0" name="Google Shape;1480;p41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81" name="Google Shape;1481;p4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482" name="Google Shape;1482;p4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8" name="Google Shape;1488;p4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489" name="Google Shape;1489;p4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3" name="Google Shape;1493;p4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494" name="Google Shape;1494;p4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8" name="Google Shape;1498;p41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41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41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41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41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41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4" name="Google Shape;1504;p4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505" name="Google Shape;1505;p4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8" name="Google Shape;1508;p4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509" name="Google Shape;1509;p4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2" name="Google Shape;1512;p4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513" name="Google Shape;1513;p4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7" name="Google Shape;1517;p42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518" name="Google Shape;1518;p42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9" name="Google Shape;1519;p42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20" name="Google Shape;1520;p42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521" name="Google Shape;1521;p4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4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4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4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5" name="Google Shape;1525;p42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526" name="Google Shape;1526;p4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4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4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4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0" name="Google Shape;1530;p42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531" name="Google Shape;1531;p4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4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4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4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4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4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539" name="Google Shape;1539;p4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40" name="Google Shape;1540;p4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541" name="Google Shape;1541;p4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4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4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4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4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4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7" name="Google Shape;1547;p4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548" name="Google Shape;1548;p4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4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4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4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2" name="Google Shape;1552;p4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553" name="Google Shape;1553;p4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4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4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4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57" name="Google Shape;1557;p4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58" name="Google Shape;1558;p4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559" name="Google Shape;1559;p4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4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4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4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4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4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5" name="Google Shape;1565;p4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566" name="Google Shape;1566;p4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4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4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4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0" name="Google Shape;1570;p4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571" name="Google Shape;1571;p4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4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4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4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5" name="Google Shape;1575;p4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76" name="Google Shape;1576;p4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4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4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9" name="Google Shape;1579;p4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0" name="Google Shape;1580;p4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4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4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3" name="Google Shape;1583;p4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584" name="Google Shape;1584;p4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4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4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7" name="Google Shape;1587;p4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588" name="Google Shape;1588;p4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4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4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91" name="Google Shape;1591;p4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2" name="Google Shape;1592;p4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93" name="Google Shape;1593;p4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8" name="Google Shape;1598;p44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99" name="Google Shape;1599;p44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0" name="Google Shape;1600;p44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1" name="Google Shape;1601;p44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2" name="Google Shape;1602;p44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03" name="Google Shape;1603;p44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604" name="Google Shape;1604;p4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4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4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4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4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4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0" name="Google Shape;1610;p44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611" name="Google Shape;1611;p4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4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4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4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5" name="Google Shape;1615;p44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616" name="Google Shape;1616;p4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4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4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4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0" name="Google Shape;1620;p44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621" name="Google Shape;1621;p44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44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44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44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44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44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7" name="Google Shape;1627;p44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628" name="Google Shape;1628;p4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4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4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31" name="Google Shape;1631;p44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2" name="Google Shape;1632;p44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3" name="Google Shape;1633;p44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34" name="Google Shape;1634;p44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635" name="Google Shape;1635;p4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4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4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4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4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4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1" name="Google Shape;1641;p44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642" name="Google Shape;1642;p4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4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4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4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6" name="Google Shape;1646;p44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47" name="Google Shape;1647;p4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4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4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4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51" name="Google Shape;1651;p44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4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4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4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4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4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57" name="Google Shape;1657;p44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58" name="Google Shape;1658;p4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4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4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1" name="Google Shape;1661;p44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62" name="Google Shape;1662;p4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4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4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6" name="Google Shape;1666;p45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667" name="Google Shape;1667;p45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5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9" name="Google Shape;1669;p45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670" name="Google Shape;1670;p45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671" name="Google Shape;1671;p45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2" name="Google Shape;1672;p45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3" name="Google Shape;1673;p45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4" name="Google Shape;1674;p45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75" name="Google Shape;1675;p45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676" name="Google Shape;1676;p4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4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4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4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4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4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2" name="Google Shape;1682;p45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683" name="Google Shape;1683;p4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4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4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4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7" name="Google Shape;1687;p45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688" name="Google Shape;1688;p4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4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4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4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2" name="Google Shape;1692;p45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693" name="Google Shape;1693;p45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45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45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45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45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45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9" name="Google Shape;1699;p45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700" name="Google Shape;1700;p4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4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4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703" name="Google Shape;1703;p45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4" name="Google Shape;1704;p45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5" name="Google Shape;1705;p45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706" name="Google Shape;1706;p45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707" name="Google Shape;1707;p4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4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4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4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4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4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3" name="Google Shape;1713;p45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714" name="Google Shape;1714;p4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4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4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4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8" name="Google Shape;1718;p45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719" name="Google Shape;1719;p4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4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4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4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23" name="Google Shape;1723;p45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5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5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5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5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5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9" name="Google Shape;1729;p45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730" name="Google Shape;1730;p4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4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4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3" name="Google Shape;1733;p45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734" name="Google Shape;1734;p4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4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4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37" name="Google Shape;1737;p45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46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40" name="Google Shape;1740;p46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41" name="Google Shape;1741;p46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42" name="Google Shape;1742;p4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743" name="Google Shape;1743;p4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744" name="Google Shape;1744;p4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745" name="Google Shape;1745;p4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4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4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4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4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4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1" name="Google Shape;1751;p4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752" name="Google Shape;1752;p4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4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4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4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6" name="Google Shape;1756;p4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757" name="Google Shape;1757;p4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4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4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4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761" name="Google Shape;1761;p4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762" name="Google Shape;1762;p4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763" name="Google Shape;1763;p4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4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4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4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4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4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9" name="Google Shape;1769;p4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770" name="Google Shape;1770;p4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4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4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4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4" name="Google Shape;1774;p4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775" name="Google Shape;1775;p4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4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4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4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9" name="Google Shape;1779;p4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780" name="Google Shape;1780;p4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4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4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3" name="Google Shape;1783;p4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784" name="Google Shape;1784;p4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4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4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7" name="Google Shape;1787;p4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788" name="Google Shape;1788;p4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4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4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1" name="Google Shape;1791;p4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792" name="Google Shape;1792;p4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4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4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795" name="Google Shape;1795;p4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6" name="Google Shape;1796;p4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97" name="Google Shape;1797;p4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0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29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47"/>
          <p:cNvSpPr txBox="1"/>
          <p:nvPr>
            <p:ph type="ctrTitle"/>
          </p:nvPr>
        </p:nvSpPr>
        <p:spPr>
          <a:xfrm>
            <a:off x="529050" y="1920025"/>
            <a:ext cx="8339100" cy="9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300"/>
              <a:t>Lightweight Cryptographic to the FPGA</a:t>
            </a:r>
            <a:endParaRPr sz="4300"/>
          </a:p>
        </p:txBody>
      </p:sp>
      <p:sp>
        <p:nvSpPr>
          <p:cNvPr id="1806" name="Google Shape;1806;p47"/>
          <p:cNvSpPr txBox="1"/>
          <p:nvPr>
            <p:ph idx="1" type="subTitle"/>
          </p:nvPr>
        </p:nvSpPr>
        <p:spPr>
          <a:xfrm>
            <a:off x="1942350" y="2771025"/>
            <a:ext cx="52593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chemeClr val="accent5"/>
                </a:solidFill>
              </a:rPr>
              <a:t>Advance SOC Final Project</a:t>
            </a:r>
            <a:endParaRPr sz="2300">
              <a:solidFill>
                <a:schemeClr val="accent5"/>
              </a:solidFill>
            </a:endParaRPr>
          </a:p>
        </p:txBody>
      </p:sp>
      <p:sp>
        <p:nvSpPr>
          <p:cNvPr id="1807" name="Google Shape;1807;p47"/>
          <p:cNvSpPr txBox="1"/>
          <p:nvPr>
            <p:ph idx="1" type="subTitle"/>
          </p:nvPr>
        </p:nvSpPr>
        <p:spPr>
          <a:xfrm>
            <a:off x="1912200" y="3918900"/>
            <a:ext cx="55728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</a:rPr>
              <a:t>F11921061  郭霖璟 / R12921A10 謝宗翰 / R12921068 吳凱濠</a:t>
            </a:r>
            <a:endParaRPr sz="1800">
              <a:solidFill>
                <a:srgbClr val="595959"/>
              </a:solidFill>
            </a:endParaRPr>
          </a:p>
        </p:txBody>
      </p:sp>
      <p:cxnSp>
        <p:nvCxnSpPr>
          <p:cNvPr id="1808" name="Google Shape;1808;p47"/>
          <p:cNvCxnSpPr/>
          <p:nvPr/>
        </p:nvCxnSpPr>
        <p:spPr>
          <a:xfrm>
            <a:off x="1123050" y="3645600"/>
            <a:ext cx="7151100" cy="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56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User project R/W test</a:t>
            </a:r>
            <a:endParaRPr/>
          </a:p>
        </p:txBody>
      </p:sp>
      <p:pic>
        <p:nvPicPr>
          <p:cNvPr id="1881" name="Google Shape;18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100" y="911028"/>
            <a:ext cx="5726971" cy="3927672"/>
          </a:xfrm>
          <a:prstGeom prst="rect">
            <a:avLst/>
          </a:prstGeom>
          <a:noFill/>
          <a:ln>
            <a:noFill/>
          </a:ln>
        </p:spPr>
      </p:pic>
      <p:sp>
        <p:nvSpPr>
          <p:cNvPr id="1882" name="Google Shape;1882;p56"/>
          <p:cNvSpPr txBox="1"/>
          <p:nvPr/>
        </p:nvSpPr>
        <p:spPr>
          <a:xfrm>
            <a:off x="3956675" y="4077175"/>
            <a:ext cx="247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Can not read the </a:t>
            </a:r>
            <a:endParaRPr b="1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user project data (SOC_UP) !!</a:t>
            </a:r>
            <a:endParaRPr>
              <a:solidFill>
                <a:schemeClr val="accent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1883" name="Google Shape;1883;p56"/>
          <p:cNvPicPr preferRelativeResize="0"/>
          <p:nvPr/>
        </p:nvPicPr>
        <p:blipFill rotWithShape="1">
          <a:blip r:embed="rId4">
            <a:alphaModFix/>
          </a:blip>
          <a:srcRect b="0" l="10159" r="10159" t="20318"/>
          <a:stretch/>
        </p:blipFill>
        <p:spPr>
          <a:xfrm>
            <a:off x="6432875" y="3916225"/>
            <a:ext cx="945000" cy="937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84" name="Google Shape;1884;p56"/>
          <p:cNvSpPr/>
          <p:nvPr/>
        </p:nvSpPr>
        <p:spPr>
          <a:xfrm>
            <a:off x="1602075" y="1191725"/>
            <a:ext cx="221400" cy="2115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57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User project R/W test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0" name="Google Shape;1890;p57"/>
          <p:cNvPicPr preferRelativeResize="0"/>
          <p:nvPr/>
        </p:nvPicPr>
        <p:blipFill rotWithShape="1">
          <a:blip r:embed="rId3">
            <a:alphaModFix/>
          </a:blip>
          <a:srcRect b="9926" l="6929" r="7519" t="9629"/>
          <a:stretch/>
        </p:blipFill>
        <p:spPr>
          <a:xfrm>
            <a:off x="2276431" y="1850025"/>
            <a:ext cx="4591200" cy="2882700"/>
          </a:xfrm>
          <a:prstGeom prst="roundRect">
            <a:avLst>
              <a:gd fmla="val 4528" name="adj"/>
            </a:avLst>
          </a:prstGeom>
          <a:noFill/>
          <a:ln>
            <a:noFill/>
          </a:ln>
        </p:spPr>
      </p:pic>
      <p:sp>
        <p:nvSpPr>
          <p:cNvPr id="1891" name="Google Shape;1891;p57"/>
          <p:cNvSpPr/>
          <p:nvPr/>
        </p:nvSpPr>
        <p:spPr>
          <a:xfrm>
            <a:off x="2276365" y="4252940"/>
            <a:ext cx="4591200" cy="20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57"/>
          <p:cNvSpPr txBox="1"/>
          <p:nvPr/>
        </p:nvSpPr>
        <p:spPr>
          <a:xfrm>
            <a:off x="1057350" y="911025"/>
            <a:ext cx="70293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How to solve the problem of not being able to read ?</a:t>
            </a:r>
            <a:endParaRPr b="1" sz="1700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Changing the rdata_temp in the user_prj default to any number except zero.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3" name="Google Shape;1893;p57"/>
          <p:cNvPicPr preferRelativeResize="0"/>
          <p:nvPr/>
        </p:nvPicPr>
        <p:blipFill rotWithShape="1">
          <a:blip r:embed="rId4">
            <a:alphaModFix/>
          </a:blip>
          <a:srcRect b="20647" l="3704" r="3694" t="0"/>
          <a:stretch/>
        </p:blipFill>
        <p:spPr>
          <a:xfrm flipH="1">
            <a:off x="7106925" y="3932999"/>
            <a:ext cx="848400" cy="846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58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User project R/W test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9" name="Google Shape;18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475" y="1053375"/>
            <a:ext cx="5347900" cy="367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58"/>
          <p:cNvPicPr preferRelativeResize="0"/>
          <p:nvPr/>
        </p:nvPicPr>
        <p:blipFill rotWithShape="1">
          <a:blip r:embed="rId4">
            <a:alphaModFix/>
          </a:blip>
          <a:srcRect b="9062" l="13998" r="27477" t="5123"/>
          <a:stretch/>
        </p:blipFill>
        <p:spPr>
          <a:xfrm flipH="1">
            <a:off x="4332850" y="3817200"/>
            <a:ext cx="936300" cy="914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59"/>
          <p:cNvSpPr txBox="1"/>
          <p:nvPr>
            <p:ph type="title"/>
          </p:nvPr>
        </p:nvSpPr>
        <p:spPr>
          <a:xfrm>
            <a:off x="723750" y="338323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Logic Analyzier</a:t>
            </a:r>
            <a:endParaRPr/>
          </a:p>
        </p:txBody>
      </p:sp>
      <p:pic>
        <p:nvPicPr>
          <p:cNvPr id="1906" name="Google Shape;1906;p59"/>
          <p:cNvPicPr preferRelativeResize="0"/>
          <p:nvPr/>
        </p:nvPicPr>
        <p:blipFill rotWithShape="1">
          <a:blip r:embed="rId3">
            <a:alphaModFix/>
          </a:blip>
          <a:srcRect b="7731" l="5371" r="5842" t="8227"/>
          <a:stretch/>
        </p:blipFill>
        <p:spPr>
          <a:xfrm>
            <a:off x="297450" y="1053400"/>
            <a:ext cx="5760300" cy="3686400"/>
          </a:xfrm>
          <a:prstGeom prst="roundRect">
            <a:avLst>
              <a:gd fmla="val 5002" name="adj"/>
            </a:avLst>
          </a:prstGeom>
          <a:noFill/>
          <a:ln>
            <a:noFill/>
          </a:ln>
        </p:spPr>
      </p:pic>
      <p:sp>
        <p:nvSpPr>
          <p:cNvPr id="1907" name="Google Shape;1907;p59"/>
          <p:cNvSpPr/>
          <p:nvPr/>
        </p:nvSpPr>
        <p:spPr>
          <a:xfrm>
            <a:off x="4387675" y="1864775"/>
            <a:ext cx="4687500" cy="2874900"/>
          </a:xfrm>
          <a:prstGeom prst="roundRect">
            <a:avLst>
              <a:gd fmla="val 362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8" name="Google Shape;190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25" y="2083062"/>
            <a:ext cx="4471200" cy="1264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pic>
        <p:nvPicPr>
          <p:cNvPr id="1909" name="Google Shape;190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5825" y="3347250"/>
            <a:ext cx="4471200" cy="1233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60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Logic Analyzier Problem</a:t>
            </a:r>
            <a:endParaRPr/>
          </a:p>
        </p:txBody>
      </p:sp>
      <p:pic>
        <p:nvPicPr>
          <p:cNvPr id="1915" name="Google Shape;1915;p60"/>
          <p:cNvPicPr preferRelativeResize="0"/>
          <p:nvPr/>
        </p:nvPicPr>
        <p:blipFill rotWithShape="1">
          <a:blip r:embed="rId3">
            <a:alphaModFix/>
          </a:blip>
          <a:srcRect b="8028" l="4397" r="0" t="15873"/>
          <a:stretch/>
        </p:blipFill>
        <p:spPr>
          <a:xfrm>
            <a:off x="1542000" y="1733725"/>
            <a:ext cx="6059851" cy="31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p60"/>
          <p:cNvSpPr txBox="1"/>
          <p:nvPr/>
        </p:nvSpPr>
        <p:spPr>
          <a:xfrm>
            <a:off x="1057350" y="911025"/>
            <a:ext cx="70293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LA enable problem</a:t>
            </a:r>
            <a:endParaRPr b="1" sz="1700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We cannot success to config the la enable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61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Logic Analyzier Problem</a:t>
            </a:r>
            <a:endParaRPr/>
          </a:p>
        </p:txBody>
      </p:sp>
      <p:pic>
        <p:nvPicPr>
          <p:cNvPr id="1922" name="Google Shape;19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023" y="1833123"/>
            <a:ext cx="4340100" cy="2881800"/>
          </a:xfrm>
          <a:prstGeom prst="roundRect">
            <a:avLst>
              <a:gd fmla="val 5501" name="adj"/>
            </a:avLst>
          </a:prstGeom>
          <a:noFill/>
          <a:ln>
            <a:noFill/>
          </a:ln>
        </p:spPr>
      </p:pic>
      <p:pic>
        <p:nvPicPr>
          <p:cNvPr id="1923" name="Google Shape;1923;p61"/>
          <p:cNvPicPr preferRelativeResize="0"/>
          <p:nvPr/>
        </p:nvPicPr>
        <p:blipFill rotWithShape="1">
          <a:blip r:embed="rId4">
            <a:alphaModFix/>
          </a:blip>
          <a:srcRect b="12612" l="11292" r="23090" t="13198"/>
          <a:stretch/>
        </p:blipFill>
        <p:spPr>
          <a:xfrm rot="4945751">
            <a:off x="3590210" y="3339365"/>
            <a:ext cx="674078" cy="1016046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61"/>
          <p:cNvSpPr txBox="1"/>
          <p:nvPr/>
        </p:nvSpPr>
        <p:spPr>
          <a:xfrm>
            <a:off x="1057350" y="911025"/>
            <a:ext cx="70293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LA enable problem</a:t>
            </a:r>
            <a:endParaRPr b="1" sz="1700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We cannot success to config the la enable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62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Comparison</a:t>
            </a:r>
            <a:endParaRPr/>
          </a:p>
        </p:txBody>
      </p:sp>
      <p:pic>
        <p:nvPicPr>
          <p:cNvPr id="1930" name="Google Shape;19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38" y="2080600"/>
            <a:ext cx="74961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5" y="2951400"/>
            <a:ext cx="74580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2" name="Google Shape;1932;p62"/>
          <p:cNvSpPr txBox="1"/>
          <p:nvPr/>
        </p:nvSpPr>
        <p:spPr>
          <a:xfrm>
            <a:off x="842875" y="1708013"/>
            <a:ext cx="702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128bits</a:t>
            </a:r>
            <a:endParaRPr/>
          </a:p>
        </p:txBody>
      </p:sp>
      <p:sp>
        <p:nvSpPr>
          <p:cNvPr id="1933" name="Google Shape;1933;p62"/>
          <p:cNvSpPr txBox="1"/>
          <p:nvPr/>
        </p:nvSpPr>
        <p:spPr>
          <a:xfrm>
            <a:off x="842875" y="2571750"/>
            <a:ext cx="702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32</a:t>
            </a:r>
            <a:r>
              <a:rPr b="1" lang="zh-TW" sz="17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bits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63"/>
          <p:cNvSpPr txBox="1"/>
          <p:nvPr>
            <p:ph type="title"/>
          </p:nvPr>
        </p:nvSpPr>
        <p:spPr>
          <a:xfrm>
            <a:off x="723750" y="2285400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Thanks for attention 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48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Background </a:t>
            </a:r>
            <a:r>
              <a:rPr lang="zh-TW"/>
              <a:t>Introduction</a:t>
            </a:r>
            <a:endParaRPr/>
          </a:p>
        </p:txBody>
      </p:sp>
      <p:sp>
        <p:nvSpPr>
          <p:cNvPr id="1814" name="Google Shape;1814;p48"/>
          <p:cNvSpPr txBox="1"/>
          <p:nvPr/>
        </p:nvSpPr>
        <p:spPr>
          <a:xfrm>
            <a:off x="1217200" y="1144850"/>
            <a:ext cx="7300500" cy="3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Increasing Demand</a:t>
            </a:r>
            <a:endParaRPr b="1" sz="1700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With the development of the Internet of Things (IoT), the demand for security on embedded devices is getting higher and higher.</a:t>
            </a:r>
            <a:endParaRPr sz="17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ASCON</a:t>
            </a:r>
            <a:endParaRPr b="1" sz="17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ASCON is a lightweight hash function and AEAD (authenticated encryption with associated data) family. It has recently been selected as the primary choice in the LWC project by NIST.</a:t>
            </a:r>
            <a:r>
              <a:rPr lang="zh-TW" sz="17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endParaRPr sz="17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Lightweight Crypto Challenges</a:t>
            </a:r>
            <a:endParaRPr b="1" sz="170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As the main aim of lightweight cryptography are resource-constrained embedded devices, one of the main concerns are efficient implementations and protection against physical attacks.</a:t>
            </a:r>
            <a:endParaRPr sz="17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49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FSIC</a:t>
            </a:r>
            <a:endParaRPr/>
          </a:p>
        </p:txBody>
      </p:sp>
      <p:pic>
        <p:nvPicPr>
          <p:cNvPr id="1820" name="Google Shape;1820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175" y="2032850"/>
            <a:ext cx="6769500" cy="23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49"/>
          <p:cNvSpPr txBox="1"/>
          <p:nvPr/>
        </p:nvSpPr>
        <p:spPr>
          <a:xfrm>
            <a:off x="2761900" y="1256375"/>
            <a:ext cx="303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Put ASCON.v into user project0</a:t>
            </a:r>
            <a:endParaRPr sz="16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822" name="Google Shape;1822;p49"/>
          <p:cNvSpPr/>
          <p:nvPr/>
        </p:nvSpPr>
        <p:spPr>
          <a:xfrm rot="5398300">
            <a:off x="3975246" y="1832994"/>
            <a:ext cx="606600" cy="315600"/>
          </a:xfrm>
          <a:prstGeom prst="rightArrow">
            <a:avLst>
              <a:gd fmla="val 50000" name="adj1"/>
              <a:gd fmla="val 88662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50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IP Structure Design</a:t>
            </a:r>
            <a:endParaRPr/>
          </a:p>
        </p:txBody>
      </p:sp>
      <p:pic>
        <p:nvPicPr>
          <p:cNvPr id="1828" name="Google Shape;18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499" y="1415387"/>
            <a:ext cx="3218275" cy="21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33" y="911000"/>
            <a:ext cx="3983669" cy="3938151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p50"/>
          <p:cNvSpPr txBox="1"/>
          <p:nvPr/>
        </p:nvSpPr>
        <p:spPr>
          <a:xfrm>
            <a:off x="5755236" y="1015188"/>
            <a:ext cx="13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(Paper)</a:t>
            </a:r>
            <a:endParaRPr>
              <a:solidFill>
                <a:schemeClr val="accent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31" name="Google Shape;183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799900" y="3841150"/>
            <a:ext cx="1008000" cy="1008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832" name="Google Shape;1832;p50"/>
          <p:cNvCxnSpPr/>
          <p:nvPr/>
        </p:nvCxnSpPr>
        <p:spPr>
          <a:xfrm>
            <a:off x="4846325" y="1611625"/>
            <a:ext cx="0" cy="15834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1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把C弄成HLS的考</a:t>
            </a:r>
            <a:r>
              <a:rPr lang="zh-TW"/>
              <a:t>量</a:t>
            </a:r>
            <a:endParaRPr/>
          </a:p>
        </p:txBody>
      </p:sp>
      <p:pic>
        <p:nvPicPr>
          <p:cNvPr id="1838" name="Google Shape;18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150" y="1587000"/>
            <a:ext cx="6551700" cy="999900"/>
          </a:xfrm>
          <a:prstGeom prst="roundRect">
            <a:avLst>
              <a:gd fmla="val 4408" name="adj"/>
            </a:avLst>
          </a:prstGeom>
          <a:noFill/>
          <a:ln>
            <a:noFill/>
          </a:ln>
        </p:spPr>
      </p:pic>
      <p:pic>
        <p:nvPicPr>
          <p:cNvPr id="1839" name="Google Shape;1839;p51"/>
          <p:cNvPicPr preferRelativeResize="0"/>
          <p:nvPr/>
        </p:nvPicPr>
        <p:blipFill rotWithShape="1">
          <a:blip r:embed="rId4">
            <a:alphaModFix/>
          </a:blip>
          <a:srcRect b="0" l="0" r="0" t="3456"/>
          <a:stretch/>
        </p:blipFill>
        <p:spPr>
          <a:xfrm>
            <a:off x="1296150" y="3368725"/>
            <a:ext cx="6391800" cy="999900"/>
          </a:xfrm>
          <a:prstGeom prst="roundRect">
            <a:avLst>
              <a:gd fmla="val 3928" name="adj"/>
            </a:avLst>
          </a:prstGeom>
          <a:noFill/>
          <a:ln>
            <a:noFill/>
          </a:ln>
        </p:spPr>
      </p:pic>
      <p:sp>
        <p:nvSpPr>
          <p:cNvPr id="1840" name="Google Shape;1840;p51"/>
          <p:cNvSpPr txBox="1"/>
          <p:nvPr/>
        </p:nvSpPr>
        <p:spPr>
          <a:xfrm>
            <a:off x="1296150" y="1186800"/>
            <a:ext cx="7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Verilog</a:t>
            </a:r>
            <a:endParaRPr b="1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41" name="Google Shape;1841;p51"/>
          <p:cNvSpPr txBox="1"/>
          <p:nvPr/>
        </p:nvSpPr>
        <p:spPr>
          <a:xfrm>
            <a:off x="1296150" y="2968525"/>
            <a:ext cx="9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C/HLS-C</a:t>
            </a:r>
            <a:endParaRPr b="1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52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How to use our IP</a:t>
            </a:r>
            <a:endParaRPr/>
          </a:p>
        </p:txBody>
      </p:sp>
      <p:graphicFrame>
        <p:nvGraphicFramePr>
          <p:cNvPr id="1847" name="Google Shape;1847;p52"/>
          <p:cNvGraphicFramePr/>
          <p:nvPr/>
        </p:nvGraphicFramePr>
        <p:xfrm>
          <a:off x="10937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{DD36153B-263D-45B8-BE86-A720BB15F08A}</a:tableStyleId>
              </a:tblPr>
              <a:tblGrid>
                <a:gridCol w="1586075"/>
                <a:gridCol w="1604450"/>
                <a:gridCol w="1401800"/>
                <a:gridCol w="2363975"/>
              </a:tblGrid>
              <a:tr h="367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Port Name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Port Address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Width (bit)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Port Functionality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</a:tr>
              <a:tr h="3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reg_rst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0x00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1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reset IP when rest_rst = 1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/>
                </a:tc>
              </a:tr>
              <a:tr h="3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reg_key1 - 4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0x04 - 0x10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32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128 bit key for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encrypt plaintext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reg_nonce1 - 4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0x14 - 0x20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32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input with key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adlen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0x24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32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associate data length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plen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0x28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32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number of plaintext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53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Challenges when designing ASCON 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53"/>
          <p:cNvSpPr txBox="1"/>
          <p:nvPr/>
        </p:nvSpPr>
        <p:spPr>
          <a:xfrm>
            <a:off x="1343950" y="1327350"/>
            <a:ext cx="59763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Different input width between FSIC and IP</a:t>
            </a:r>
            <a:endParaRPr b="1" sz="1700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The original design of the HLS IP input port was 128 bits, but FSIC data input port is only 32 bits, therefore the input have to divide into 4 x 32bits.</a:t>
            </a:r>
            <a:endParaRPr sz="1800">
              <a:solidFill>
                <a:srgbClr val="59595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Cosim hang out when RTL simulation</a:t>
            </a:r>
            <a:endParaRPr b="1" sz="1700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Due to the aforementioned issue (different width). The numbers of adlen and plen were incorrect, leading to a cosim hang out.</a:t>
            </a:r>
            <a:endParaRPr b="1" sz="1700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54" name="Google Shape;1854;p53"/>
          <p:cNvGraphicFramePr/>
          <p:nvPr/>
        </p:nvGraphicFramePr>
        <p:xfrm>
          <a:off x="1416475" y="432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{DD36153B-263D-45B8-BE86-A720BB15F08A}</a:tableStyleId>
              </a:tblPr>
              <a:tblGrid>
                <a:gridCol w="630000"/>
                <a:gridCol w="630000"/>
                <a:gridCol w="630000"/>
                <a:gridCol w="630000"/>
              </a:tblGrid>
              <a:tr h="3810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128bits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855" name="Google Shape;1855;p53"/>
          <p:cNvGraphicFramePr/>
          <p:nvPr/>
        </p:nvGraphicFramePr>
        <p:xfrm>
          <a:off x="4727725" y="432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{DD36153B-263D-45B8-BE86-A720BB15F08A}</a:tableStyleId>
              </a:tblPr>
              <a:tblGrid>
                <a:gridCol w="630000"/>
                <a:gridCol w="630000"/>
                <a:gridCol w="630000"/>
                <a:gridCol w="630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32bit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32bit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32bit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32bit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56" name="Google Shape;1856;p53"/>
          <p:cNvSpPr/>
          <p:nvPr/>
        </p:nvSpPr>
        <p:spPr>
          <a:xfrm flipH="1" rot="-10798120">
            <a:off x="4086601" y="4367879"/>
            <a:ext cx="548700" cy="315600"/>
          </a:xfrm>
          <a:prstGeom prst="rightArrow">
            <a:avLst>
              <a:gd fmla="val 50000" name="adj1"/>
              <a:gd fmla="val 88662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53"/>
          <p:cNvSpPr txBox="1"/>
          <p:nvPr/>
        </p:nvSpPr>
        <p:spPr>
          <a:xfrm>
            <a:off x="1416475" y="3921325"/>
            <a:ext cx="252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accent5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key, nonce</a:t>
            </a:r>
            <a:endParaRPr sz="1700">
              <a:solidFill>
                <a:schemeClr val="accent5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54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Put our HLS result into FSIC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54"/>
          <p:cNvSpPr txBox="1"/>
          <p:nvPr/>
        </p:nvSpPr>
        <p:spPr>
          <a:xfrm>
            <a:off x="9144000" y="1770625"/>
            <a:ext cx="52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54"/>
          <p:cNvSpPr txBox="1"/>
          <p:nvPr/>
        </p:nvSpPr>
        <p:spPr>
          <a:xfrm>
            <a:off x="1343950" y="1327350"/>
            <a:ext cx="63105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Cannot transfer data through testbench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When integrated into FSIC, we are unable to transmit data. Ultimately, it was discovered that when reg_rst set to 1, IP does not receive input or generate output. </a:t>
            </a:r>
            <a:endParaRPr sz="1800">
              <a:solidFill>
                <a:srgbClr val="59595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accent5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Only after all key, nonce, adlen, plen are programmed, and reg_rst is then set to 0, IP begin to receive input and produce output</a:t>
            </a:r>
            <a:r>
              <a:rPr lang="zh-TW">
                <a:solidFill>
                  <a:schemeClr val="accent5"/>
                </a:solidFill>
              </a:rPr>
              <a:t>.</a:t>
            </a:r>
            <a:endParaRPr b="1" sz="1700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65" name="Google Shape;18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850" y="3333750"/>
            <a:ext cx="2214300" cy="1582800"/>
          </a:xfrm>
          <a:prstGeom prst="roundRect">
            <a:avLst>
              <a:gd fmla="val 2511" name="adj"/>
            </a:avLst>
          </a:prstGeom>
          <a:noFill/>
          <a:ln>
            <a:noFill/>
          </a:ln>
        </p:spPr>
      </p:pic>
      <p:sp>
        <p:nvSpPr>
          <p:cNvPr id="1866" name="Google Shape;1866;p54"/>
          <p:cNvSpPr txBox="1"/>
          <p:nvPr/>
        </p:nvSpPr>
        <p:spPr>
          <a:xfrm rot="1156241">
            <a:off x="3939642" y="4131300"/>
            <a:ext cx="1047173" cy="4001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5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reg_rst = 0</a:t>
            </a:r>
            <a:endParaRPr sz="10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55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Simulation Result</a:t>
            </a:r>
            <a:endParaRPr/>
          </a:p>
        </p:txBody>
      </p:sp>
      <p:pic>
        <p:nvPicPr>
          <p:cNvPr id="1872" name="Google Shape;1872;p55"/>
          <p:cNvPicPr preferRelativeResize="0"/>
          <p:nvPr/>
        </p:nvPicPr>
        <p:blipFill rotWithShape="1">
          <a:blip r:embed="rId3">
            <a:alphaModFix/>
          </a:blip>
          <a:srcRect b="7221" l="3214" r="3624" t="6601"/>
          <a:stretch/>
        </p:blipFill>
        <p:spPr>
          <a:xfrm>
            <a:off x="1548614" y="2190975"/>
            <a:ext cx="6179100" cy="2687700"/>
          </a:xfrm>
          <a:prstGeom prst="roundRect">
            <a:avLst>
              <a:gd fmla="val 4954" name="adj"/>
            </a:avLst>
          </a:prstGeom>
          <a:noFill/>
          <a:ln>
            <a:noFill/>
          </a:ln>
        </p:spPr>
      </p:pic>
      <p:sp>
        <p:nvSpPr>
          <p:cNvPr id="1873" name="Google Shape;1873;p55"/>
          <p:cNvSpPr txBox="1"/>
          <p:nvPr/>
        </p:nvSpPr>
        <p:spPr>
          <a:xfrm>
            <a:off x="1190325" y="1181550"/>
            <a:ext cx="689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Barlow Semi Condensed"/>
              <a:buChar char="●"/>
            </a:pPr>
            <a:r>
              <a:rPr b="1" lang="zh-TW" sz="18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Simulation Result</a:t>
            </a:r>
            <a:endParaRPr b="1" sz="1800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 Semi Condensed Medium"/>
              <a:buChar char="○"/>
            </a:pPr>
            <a:r>
              <a:rPr lang="zh-TW" sz="18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We can successfully pass the simulation without error</a:t>
            </a:r>
            <a:endParaRPr sz="1200"/>
          </a:p>
        </p:txBody>
      </p:sp>
      <p:pic>
        <p:nvPicPr>
          <p:cNvPr id="1874" name="Google Shape;1874;p55"/>
          <p:cNvPicPr preferRelativeResize="0"/>
          <p:nvPr/>
        </p:nvPicPr>
        <p:blipFill rotWithShape="1">
          <a:blip r:embed="rId4">
            <a:alphaModFix/>
          </a:blip>
          <a:srcRect b="17653" l="24590" r="18697" t="18822"/>
          <a:stretch/>
        </p:blipFill>
        <p:spPr>
          <a:xfrm>
            <a:off x="6658925" y="2190975"/>
            <a:ext cx="1068900" cy="1454700"/>
          </a:xfrm>
          <a:prstGeom prst="roundRect">
            <a:avLst>
              <a:gd fmla="val 8622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5" name="Google Shape;187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85695">
            <a:off x="7363243" y="1963318"/>
            <a:ext cx="427488" cy="427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